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70" r:id="rId2"/>
    <p:sldId id="271" r:id="rId3"/>
    <p:sldId id="272" r:id="rId4"/>
    <p:sldId id="279" r:id="rId5"/>
    <p:sldId id="273" r:id="rId6"/>
    <p:sldId id="278" r:id="rId7"/>
    <p:sldId id="287" r:id="rId8"/>
    <p:sldId id="304" r:id="rId9"/>
    <p:sldId id="288" r:id="rId10"/>
    <p:sldId id="275" r:id="rId11"/>
    <p:sldId id="269" r:id="rId12"/>
    <p:sldId id="276" r:id="rId13"/>
    <p:sldId id="274" r:id="rId14"/>
    <p:sldId id="282" r:id="rId15"/>
    <p:sldId id="306" r:id="rId16"/>
    <p:sldId id="300" r:id="rId17"/>
    <p:sldId id="303" r:id="rId18"/>
    <p:sldId id="299" r:id="rId19"/>
    <p:sldId id="301" r:id="rId20"/>
    <p:sldId id="302" r:id="rId21"/>
    <p:sldId id="305" r:id="rId22"/>
    <p:sldId id="277" r:id="rId23"/>
    <p:sldId id="297" r:id="rId24"/>
    <p:sldId id="298" r:id="rId25"/>
    <p:sldId id="296" r:id="rId26"/>
    <p:sldId id="285" r:id="rId27"/>
    <p:sldId id="286" r:id="rId28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4BA"/>
    <a:srgbClr val="FFFF66"/>
    <a:srgbClr val="D3C5A1"/>
    <a:srgbClr val="E2D8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34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B7AC0-65A4-4A2A-8387-7E590B4F0495}" type="datetimeFigureOut">
              <a:rPr lang="ko-KR" altLang="en-US" smtClean="0"/>
              <a:pPr/>
              <a:t>2017-05-03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AE6CE-C38C-48DC-BB5B-B7A20577DE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35A91-4F87-4241-8C26-EC86A0839EC0}" type="datetimeFigureOut">
              <a:rPr lang="ko-KR" altLang="en-US" smtClean="0"/>
              <a:pPr/>
              <a:t>2017-05-03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CDE57-C039-4945-9871-5418496716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altLang="ko-KR" dirty="0" err="1"/>
              <a:t>Semua</a:t>
            </a:r>
            <a:r>
              <a:rPr lang="en-US" altLang="ko-KR" baseline="0" dirty="0"/>
              <a:t> program </a:t>
            </a:r>
            <a:r>
              <a:rPr lang="en-US" altLang="ko-KR" baseline="0" dirty="0" err="1"/>
              <a:t>berbasis</a:t>
            </a:r>
            <a:r>
              <a:rPr lang="en-US" altLang="ko-KR" baseline="0" dirty="0"/>
              <a:t> internet</a:t>
            </a:r>
          </a:p>
          <a:p>
            <a:pPr marL="228600" indent="-228600">
              <a:buAutoNum type="arabicPeriod"/>
            </a:pPr>
            <a:r>
              <a:rPr lang="ko-KR" altLang="en-US" baseline="0" dirty="0"/>
              <a:t>개발</a:t>
            </a:r>
            <a:r>
              <a:rPr lang="en-US" altLang="ko-KR" baseline="0" dirty="0" err="1"/>
              <a:t>nya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banyakan</a:t>
            </a:r>
            <a:r>
              <a:rPr lang="en-US" altLang="ko-KR" baseline="0" dirty="0"/>
              <a:t> game</a:t>
            </a:r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CDE57-C039-4945-9871-5418496716B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B46C0-CBF1-445A-AEA3-78ACA64CB1F9}" type="datetime1">
              <a:rPr lang="ko-KR" altLang="en-US" smtClean="0"/>
              <a:pPr/>
              <a:t>2017-05-03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C400-1726-46DB-885B-0B6D75E7EE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90357-32A2-4AA2-848E-4452B39AC6BE}" type="datetime1">
              <a:rPr lang="ko-KR" altLang="en-US" smtClean="0"/>
              <a:pPr/>
              <a:t>2017-05-03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C400-1726-46DB-885B-0B6D75E7EE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915AB-B287-4874-A31F-D43D9AB026CC}" type="datetime1">
              <a:rPr lang="ko-KR" altLang="en-US" smtClean="0"/>
              <a:pPr/>
              <a:t>2017-05-03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C400-1726-46DB-885B-0B6D75E7EE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0CCB-5C8F-4AE4-B708-6B4A888BC4A2}" type="datetime1">
              <a:rPr lang="ko-KR" altLang="en-US" smtClean="0"/>
              <a:pPr/>
              <a:t>2017-05-03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C400-1726-46DB-885B-0B6D75E7EE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2D3D-DF06-48DD-886D-EB26EFFB6872}" type="datetime1">
              <a:rPr lang="ko-KR" altLang="en-US" smtClean="0"/>
              <a:pPr/>
              <a:t>2017-05-03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C400-1726-46DB-885B-0B6D75E7EE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2442-5835-4034-8D86-96055FA69E31}" type="datetime1">
              <a:rPr lang="ko-KR" altLang="en-US" smtClean="0"/>
              <a:pPr/>
              <a:t>2017-05-03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C400-1726-46DB-885B-0B6D75E7EE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80713-2E62-499A-A666-936E39C1D286}" type="datetime1">
              <a:rPr lang="ko-KR" altLang="en-US" smtClean="0"/>
              <a:pPr/>
              <a:t>2017-05-03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C400-1726-46DB-885B-0B6D75E7EE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705C3-90D0-4F14-8EBE-57F8376BE521}" type="datetime1">
              <a:rPr lang="ko-KR" altLang="en-US" smtClean="0"/>
              <a:pPr/>
              <a:t>2017-05-03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C400-1726-46DB-885B-0B6D75E7EE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EBEBD-2CC4-4539-A95F-BDA3FD0D8F64}" type="datetime1">
              <a:rPr lang="ko-KR" altLang="en-US" smtClean="0"/>
              <a:pPr/>
              <a:t>2017-05-03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C400-1726-46DB-885B-0B6D75E7EE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FDE4-7104-4AE2-A610-A84EFCB0BFFE}" type="datetime1">
              <a:rPr lang="ko-KR" altLang="en-US" smtClean="0"/>
              <a:pPr/>
              <a:t>2017-05-03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C400-1726-46DB-885B-0B6D75E7EE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A2BF0-6A95-4605-B9C8-B8951D212CDF}" type="datetime1">
              <a:rPr lang="ko-KR" altLang="en-US" smtClean="0"/>
              <a:pPr/>
              <a:t>2017-05-03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C400-1726-46DB-885B-0B6D75E7EE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5E05E-68D1-4DB1-8128-1D1911FEB26D}" type="datetime1">
              <a:rPr lang="ko-KR" altLang="en-US" smtClean="0"/>
              <a:pPr/>
              <a:t>2017-05-03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종합설계프로젝트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BC400-1726-46DB-885B-0B6D75E7EE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pic>
        <p:nvPicPr>
          <p:cNvPr id="2050" name="Picture 2" descr="C:\Users\Anne Soraya\Desktop\TEMP\ACCOUNTING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79512" y="188640"/>
            <a:ext cx="4288353" cy="1323439"/>
          </a:xfrm>
          <a:prstGeom prst="rect">
            <a:avLst/>
          </a:prstGeom>
          <a:noFill/>
          <a:ln w="38100">
            <a:noFill/>
            <a:prstDash val="dash"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80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중간발표</a:t>
            </a:r>
            <a:endParaRPr lang="en-US" altLang="ko-KR" sz="8000" b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04048" y="4509120"/>
            <a:ext cx="3888432" cy="2088232"/>
          </a:xfrm>
          <a:prstGeom prst="rect">
            <a:avLst/>
          </a:prstGeom>
          <a:solidFill>
            <a:schemeClr val="tx2">
              <a:lumMod val="50000"/>
              <a:alpha val="66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800" b="1" dirty="0"/>
              <a:t>아델린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2010751149</a:t>
            </a:r>
          </a:p>
          <a:p>
            <a:pPr algn="ctr">
              <a:lnSpc>
                <a:spcPct val="200000"/>
              </a:lnSpc>
            </a:pPr>
            <a:r>
              <a:rPr lang="ko-KR" altLang="en-US" sz="2800" b="1" dirty="0"/>
              <a:t>안네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2010551150</a:t>
            </a:r>
            <a:endParaRPr lang="ko-KR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580112" y="4005064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수 </a:t>
            </a:r>
            <a:r>
              <a:rPr lang="en-US" altLang="ko-KR" sz="2400" b="1" dirty="0">
                <a:solidFill>
                  <a:schemeClr val="bg1"/>
                </a:solidFill>
              </a:rPr>
              <a:t>2013 . 06 . 19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520" y="1484784"/>
            <a:ext cx="5247655" cy="707886"/>
          </a:xfrm>
          <a:prstGeom prst="rect">
            <a:avLst/>
          </a:prstGeom>
          <a:noFill/>
          <a:ln w="38100">
            <a:noFill/>
            <a:prstDash val="dash"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Accounting Program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jaspersoft.com/imgRoot/bigdata-explor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988840"/>
            <a:ext cx="5319886" cy="296924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종합설계프로젝트</a:t>
            </a:r>
            <a:endParaRPr lang="en-US" altLang="ko-KR" dirty="0"/>
          </a:p>
          <a:p>
            <a:pPr algn="ctr"/>
            <a:r>
              <a:rPr lang="ko-KR" altLang="en-US" sz="8800" b="1" dirty="0"/>
              <a:t>일정</a:t>
            </a:r>
            <a:endParaRPr lang="en-US" altLang="ko-KR" sz="8800" b="1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ne Soraya\Desktop\TEMP\ACCOUNTING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520" y="260648"/>
            <a:ext cx="8640960" cy="6336704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544" y="478413"/>
            <a:ext cx="4663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프로젝트 단계별 내용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67544" y="1628800"/>
            <a:ext cx="2880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9552" y="1772816"/>
            <a:ext cx="4536504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1 </a:t>
            </a:r>
            <a:r>
              <a:rPr lang="ko-KR" altLang="en-US" dirty="0"/>
              <a:t>단계  </a:t>
            </a:r>
            <a:r>
              <a:rPr lang="en-US" altLang="ko-KR" dirty="0"/>
              <a:t>: </a:t>
            </a:r>
            <a:r>
              <a:rPr lang="ko-KR" altLang="en-US" dirty="0"/>
              <a:t>프로젝트 내용 결정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2" y="2195572"/>
            <a:ext cx="4536504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단계  </a:t>
            </a:r>
            <a:r>
              <a:rPr lang="en-US" altLang="ko-KR" dirty="0"/>
              <a:t>: </a:t>
            </a:r>
            <a:r>
              <a:rPr lang="ko-KR" altLang="en-US" dirty="0"/>
              <a:t>제안서 작성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8369" y="2627620"/>
            <a:ext cx="4537687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 </a:t>
            </a:r>
            <a:r>
              <a:rPr lang="ko-KR" altLang="en-US" dirty="0">
                <a:solidFill>
                  <a:schemeClr val="bg1"/>
                </a:solidFill>
              </a:rPr>
              <a:t>단계  </a:t>
            </a:r>
            <a:r>
              <a:rPr lang="en-US" altLang="ko-KR" dirty="0">
                <a:solidFill>
                  <a:schemeClr val="bg1"/>
                </a:solidFill>
              </a:rPr>
              <a:t>: GUI </a:t>
            </a:r>
            <a:r>
              <a:rPr lang="ko-KR" altLang="en-US" dirty="0">
                <a:solidFill>
                  <a:schemeClr val="bg1"/>
                </a:solidFill>
              </a:rPr>
              <a:t>설계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552" y="3059668"/>
            <a:ext cx="453650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단계  </a:t>
            </a:r>
            <a:r>
              <a:rPr lang="en-US" altLang="ko-KR" dirty="0"/>
              <a:t>: </a:t>
            </a:r>
            <a:r>
              <a:rPr lang="ko-KR" altLang="en-US" dirty="0"/>
              <a:t>서버</a:t>
            </a:r>
            <a:r>
              <a:rPr lang="en-US" altLang="ko-KR" dirty="0"/>
              <a:t>- </a:t>
            </a:r>
            <a:r>
              <a:rPr lang="ko-KR" altLang="en-US" dirty="0"/>
              <a:t>클라이언트 구축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9552" y="3491716"/>
            <a:ext cx="453650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5 </a:t>
            </a:r>
            <a:r>
              <a:rPr lang="ko-KR" alt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단계  </a:t>
            </a:r>
            <a:r>
              <a:rPr lang="en-US" altLang="ko-K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: DB </a:t>
            </a:r>
            <a:r>
              <a:rPr lang="ko-KR" alt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구축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9552" y="3923764"/>
            <a:ext cx="453650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6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단계 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ko-KR" altLang="en-US" dirty="0" err="1">
                <a:solidFill>
                  <a:schemeClr val="accent3">
                    <a:lumMod val="50000"/>
                  </a:schemeClr>
                </a:solidFill>
              </a:rPr>
              <a:t>모바일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GUI </a:t>
            </a:r>
            <a:r>
              <a:rPr lang="ko-KR" altLang="en-US" dirty="0">
                <a:solidFill>
                  <a:schemeClr val="accent3">
                    <a:lumMod val="50000"/>
                  </a:schemeClr>
                </a:solidFill>
              </a:rPr>
              <a:t>설계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552" y="4355812"/>
            <a:ext cx="4519186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7 </a:t>
            </a:r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단계  </a:t>
            </a:r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연동 테스트 </a:t>
            </a:r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&amp; </a:t>
            </a:r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중요 데이터 입력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9552" y="4787860"/>
            <a:ext cx="4536504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8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단계 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에러 및 오류 수정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9552" y="5219908"/>
            <a:ext cx="4536504" cy="369332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9 </a:t>
            </a:r>
            <a:r>
              <a:rPr lang="ko-KR" altLang="en-US" dirty="0"/>
              <a:t>단계  </a:t>
            </a:r>
            <a:r>
              <a:rPr lang="en-US" altLang="ko-KR" dirty="0"/>
              <a:t>: </a:t>
            </a:r>
            <a:r>
              <a:rPr lang="ko-KR" altLang="en-US" dirty="0"/>
              <a:t>마무리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552" y="5661248"/>
            <a:ext cx="453650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10 </a:t>
            </a:r>
            <a:r>
              <a:rPr lang="ko-KR" alt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단계 </a:t>
            </a:r>
            <a:r>
              <a:rPr lang="en-US" altLang="ko-KR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마지막 발표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552" y="2627620"/>
            <a:ext cx="4536504" cy="369332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9552" y="2195572"/>
            <a:ext cx="4536504" cy="369332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9552" y="1772816"/>
            <a:ext cx="4536504" cy="369332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9552" y="3059668"/>
            <a:ext cx="4536504" cy="369332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9552" y="3491716"/>
            <a:ext cx="4536504" cy="369332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39552" y="3923764"/>
            <a:ext cx="4536504" cy="369332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39552" y="4355812"/>
            <a:ext cx="4536504" cy="369332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9552" y="4787860"/>
            <a:ext cx="4536504" cy="369332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39552" y="5219908"/>
            <a:ext cx="4536504" cy="369332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0"/>
                            </p:stCondLst>
                            <p:childTnLst>
                              <p:par>
                                <p:cTn id="11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1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000"/>
                            </p:stCondLst>
                            <p:childTnLst>
                              <p:par>
                                <p:cTn id="12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2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pic>
        <p:nvPicPr>
          <p:cNvPr id="4098" name="Picture 2" descr="http://blog.officeformac.com/wp-content/uploads/2011/06/Calendar1.jpg"/>
          <p:cNvPicPr>
            <a:picLocks noChangeAspect="1" noChangeArrowheads="1"/>
          </p:cNvPicPr>
          <p:nvPr/>
        </p:nvPicPr>
        <p:blipFill>
          <a:blip r:embed="rId2" cstate="print"/>
          <a:srcRect r="488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520" y="260648"/>
            <a:ext cx="8640960" cy="633670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520" y="260648"/>
            <a:ext cx="72008" cy="79208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395537" y="188640"/>
            <a:ext cx="286328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일정 계획</a:t>
            </a:r>
            <a:endParaRPr lang="en-US" altLang="ko-KR" sz="4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71600" y="1700805"/>
          <a:ext cx="3456384" cy="1800198"/>
        </p:xfrm>
        <a:graphic>
          <a:graphicData uri="http://schemas.openxmlformats.org/drawingml/2006/table">
            <a:tbl>
              <a:tblPr/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7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Mon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Thu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Fri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Sat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46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46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46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E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46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19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20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446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30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37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004048" y="1700806"/>
          <a:ext cx="3456384" cy="1800200"/>
        </p:xfrm>
        <a:graphic>
          <a:graphicData uri="http://schemas.openxmlformats.org/drawingml/2006/table">
            <a:tbl>
              <a:tblPr/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47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Mon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Thu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Friday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Saturday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574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574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574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37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147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37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574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29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30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373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71600" y="4221086"/>
          <a:ext cx="3456384" cy="1872210"/>
        </p:xfrm>
        <a:graphic>
          <a:graphicData uri="http://schemas.openxmlformats.org/drawingml/2006/table">
            <a:tbl>
              <a:tblPr/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Mon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Thu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Fri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Sat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4F6228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4F6228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4F6228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4F6228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4F6228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4F6228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4F6228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4F6228"/>
                          </a:solidFill>
                          <a:latin typeface="맑은 고딕"/>
                        </a:rPr>
                        <a:t>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4F6228"/>
                          </a:solidFill>
                          <a:latin typeface="맑은 고딕"/>
                        </a:rPr>
                        <a:t>10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4F6228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13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FFFFFF"/>
                          </a:solidFill>
                          <a:latin typeface="맑은 고딕"/>
                        </a:rPr>
                        <a:t>16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28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004048" y="4221086"/>
          <a:ext cx="3456384" cy="1872206"/>
        </p:xfrm>
        <a:graphic>
          <a:graphicData uri="http://schemas.openxmlformats.org/drawingml/2006/table">
            <a:tbl>
              <a:tblPr/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74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Mon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Wed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Thu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Fri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Sat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4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73191" y="1268760"/>
            <a:ext cx="1106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March</a:t>
            </a:r>
            <a:endParaRPr lang="ko-KR" alt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955071" y="1340768"/>
            <a:ext cx="769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April</a:t>
            </a:r>
            <a:endParaRPr lang="ko-KR" alt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78637" y="3789040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May</a:t>
            </a:r>
            <a:endParaRPr lang="ko-KR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959302" y="3861046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June</a:t>
            </a:r>
            <a:endParaRPr lang="ko-KR" altLang="en-US" sz="2000" b="1" dirty="0"/>
          </a:p>
        </p:txBody>
      </p:sp>
      <p:sp>
        <p:nvSpPr>
          <p:cNvPr id="17" name="Rectangle 16"/>
          <p:cNvSpPr/>
          <p:nvPr/>
        </p:nvSpPr>
        <p:spPr>
          <a:xfrm>
            <a:off x="971600" y="1700808"/>
            <a:ext cx="3456384" cy="18002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/>
        </p:nvSpPr>
        <p:spPr>
          <a:xfrm>
            <a:off x="5004048" y="1700808"/>
            <a:ext cx="3456384" cy="18002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971600" y="4221088"/>
            <a:ext cx="3456384" cy="1872208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20"/>
          <p:cNvSpPr/>
          <p:nvPr/>
        </p:nvSpPr>
        <p:spPr>
          <a:xfrm>
            <a:off x="5004048" y="4221088"/>
            <a:ext cx="3456384" cy="108012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21"/>
          <p:cNvSpPr/>
          <p:nvPr/>
        </p:nvSpPr>
        <p:spPr>
          <a:xfrm>
            <a:off x="5004048" y="5301208"/>
            <a:ext cx="1152128" cy="288032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http://images.wikia.com/lyricwiki/images/d/d9/Green_che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2636912"/>
            <a:ext cx="2088232" cy="20882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3" grpId="0"/>
      <p:bldP spid="14" grpId="0"/>
      <p:bldP spid="15" grpId="0"/>
      <p:bldP spid="16" grpId="0"/>
      <p:bldP spid="17" grpId="0" animBg="1"/>
      <p:bldP spid="18" grpId="0" animBg="1"/>
      <p:bldP spid="20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jaspersoft.com/imgRoot/bigdata-explor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988840"/>
            <a:ext cx="5319886" cy="296924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종합설계프로젝트</a:t>
            </a:r>
            <a:endParaRPr lang="en-US" altLang="ko-KR" dirty="0"/>
          </a:p>
          <a:p>
            <a:pPr algn="ctr"/>
            <a:r>
              <a:rPr lang="ko-KR" altLang="en-US" sz="8800" b="1" dirty="0"/>
              <a:t>진행 상황</a:t>
            </a:r>
            <a:endParaRPr lang="en-US" altLang="ko-KR" sz="8800" b="1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pic>
        <p:nvPicPr>
          <p:cNvPr id="30722" name="Picture 2" descr="http://www.datacenterknowledge.com/wp-content/uploads/2011/04/prineville-servers-1000.jpg"/>
          <p:cNvPicPr>
            <a:picLocks noChangeAspect="1" noChangeArrowheads="1"/>
          </p:cNvPicPr>
          <p:nvPr/>
        </p:nvPicPr>
        <p:blipFill>
          <a:blip r:embed="rId2" cstate="print"/>
          <a:srcRect r="110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520" y="260648"/>
            <a:ext cx="8640960" cy="6336704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43608" y="404664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</a:rPr>
              <a:t>개발 환경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463988" y="-2295636"/>
            <a:ext cx="144016" cy="684076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24" name="AutoShape 4" descr="https://jak104.gppnetwork.com:2083/cPanel_magic_revision_1362453928/frontend/x3/branding/top-logo_opt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6" name="AutoShape 6" descr="https://jak104.gppnetwork.com:2083/cPanel_magic_revision_1362453928/frontend/x3/branding/top-logo_opt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8" name="AutoShape 8" descr="https://jak104.gppnetwork.com:2083/cPanel_magic_revision_1362453928/frontend/x3/branding/top-logo_opt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30" name="AutoShape 10" descr="https://jak104.gppnetwork.com:2083/cPanel_magic_revision_1362453928/frontend/x3/branding/top-logo_opt.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32" name="Picture 12" descr="http://internet-webhosting.co.uk/HostPay/images/cpan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268760"/>
            <a:ext cx="2592288" cy="1215665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115616" y="2636912"/>
            <a:ext cx="4715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Main Domain 	: </a:t>
            </a:r>
            <a:r>
              <a:rPr lang="en-US" altLang="ko-KR" sz="2000" b="1" dirty="0">
                <a:solidFill>
                  <a:schemeClr val="bg1"/>
                </a:solidFill>
              </a:rPr>
              <a:t>sutjiptobudiono.com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5616" y="3140968"/>
            <a:ext cx="4791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Location	: </a:t>
            </a:r>
            <a:r>
              <a:rPr lang="en-US" altLang="ko-KR" sz="2000" b="1" dirty="0" err="1">
                <a:solidFill>
                  <a:schemeClr val="bg1"/>
                </a:solidFill>
              </a:rPr>
              <a:t>Tangerang</a:t>
            </a:r>
            <a:r>
              <a:rPr lang="en-US" altLang="ko-KR" sz="2000" b="1" dirty="0">
                <a:solidFill>
                  <a:schemeClr val="bg1"/>
                </a:solidFill>
              </a:rPr>
              <a:t>, Indonesia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5616" y="3676962"/>
            <a:ext cx="2978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Server Name	: </a:t>
            </a:r>
            <a:r>
              <a:rPr lang="en-US" altLang="ko-KR" sz="2000" b="1" dirty="0">
                <a:solidFill>
                  <a:schemeClr val="bg1"/>
                </a:solidFill>
              </a:rPr>
              <a:t>jak104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pic>
        <p:nvPicPr>
          <p:cNvPr id="5" name="Picture 2" descr="http://www.datacenterknowledge.com/wp-content/uploads/2011/04/prineville-servers-1000.jpg"/>
          <p:cNvPicPr>
            <a:picLocks noChangeAspect="1" noChangeArrowheads="1"/>
          </p:cNvPicPr>
          <p:nvPr/>
        </p:nvPicPr>
        <p:blipFill>
          <a:blip r:embed="rId2" cstate="print"/>
          <a:srcRect r="110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520" y="260648"/>
            <a:ext cx="8640960" cy="6336704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43608" y="404664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</a:rPr>
              <a:t>역할 분당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463988" y="-2295636"/>
            <a:ext cx="144016" cy="684076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71600" y="1412776"/>
          <a:ext cx="7056784" cy="4608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8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Capstone Design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안네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아델린</a:t>
                      </a:r>
                    </a:p>
                  </a:txBody>
                  <a:tcPr>
                    <a:solidFill>
                      <a:schemeClr val="accent1"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8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요구분석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안네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en-US" altLang="ko-KR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bg1"/>
                          </a:solidFill>
                        </a:rPr>
                        <a:t>아델린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8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PPT</a:t>
                      </a:r>
                      <a:r>
                        <a:rPr lang="en-US" altLang="ko-KR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bg1"/>
                          </a:solidFill>
                        </a:rPr>
                        <a:t>자료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안네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아델린</a:t>
                      </a:r>
                    </a:p>
                  </a:txBody>
                  <a:tcPr>
                    <a:solidFill>
                      <a:schemeClr val="accent1"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8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웹 사이트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GUI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설계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안네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아델린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8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Mobile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GUI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설계</a:t>
                      </a:r>
                    </a:p>
                  </a:txBody>
                  <a:tcPr>
                    <a:solidFill>
                      <a:schemeClr val="accent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안네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아델린</a:t>
                      </a:r>
                    </a:p>
                  </a:txBody>
                  <a:tcPr>
                    <a:solidFill>
                      <a:schemeClr val="accent1"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8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DB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구축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안네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아델린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8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서버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클라이언트 구축</a:t>
                      </a:r>
                    </a:p>
                  </a:txBody>
                  <a:tcPr>
                    <a:solidFill>
                      <a:schemeClr val="accent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안네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아델린</a:t>
                      </a:r>
                    </a:p>
                  </a:txBody>
                  <a:tcPr>
                    <a:solidFill>
                      <a:schemeClr val="accent1"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08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연동 테스트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안네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아델린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08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중요 데이터 입력</a:t>
                      </a:r>
                    </a:p>
                  </a:txBody>
                  <a:tcPr>
                    <a:solidFill>
                      <a:schemeClr val="accent1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안네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아델린</a:t>
                      </a:r>
                    </a:p>
                  </a:txBody>
                  <a:tcPr>
                    <a:solidFill>
                      <a:schemeClr val="accent1"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08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프로젝트 발표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안네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아델린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26" name="Picture 2" descr="http://images.wikia.com/lyricwiki/images/d/d9/Green_check.png"/>
          <p:cNvPicPr>
            <a:picLocks noChangeAspect="1" noChangeArrowheads="1"/>
          </p:cNvPicPr>
          <p:nvPr/>
        </p:nvPicPr>
        <p:blipFill>
          <a:blip r:embed="rId3" cstate="print">
            <a:lum bright="10000" contrast="20000"/>
          </a:blip>
          <a:srcRect/>
          <a:stretch>
            <a:fillRect/>
          </a:stretch>
        </p:blipFill>
        <p:spPr bwMode="auto">
          <a:xfrm>
            <a:off x="7524328" y="1196752"/>
            <a:ext cx="576064" cy="576064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1" name="Picture 2" descr="http://images.wikia.com/lyricwiki/images/d/d9/Green_check.png"/>
          <p:cNvPicPr>
            <a:picLocks noChangeAspect="1" noChangeArrowheads="1"/>
          </p:cNvPicPr>
          <p:nvPr/>
        </p:nvPicPr>
        <p:blipFill>
          <a:blip r:embed="rId3" cstate="print">
            <a:lum bright="10000" contrast="20000"/>
          </a:blip>
          <a:srcRect/>
          <a:stretch>
            <a:fillRect/>
          </a:stretch>
        </p:blipFill>
        <p:spPr bwMode="auto">
          <a:xfrm>
            <a:off x="7524328" y="1700808"/>
            <a:ext cx="576064" cy="576064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2" name="Picture 2" descr="http://images.wikia.com/lyricwiki/images/d/d9/Green_check.png"/>
          <p:cNvPicPr>
            <a:picLocks noChangeAspect="1" noChangeArrowheads="1"/>
          </p:cNvPicPr>
          <p:nvPr/>
        </p:nvPicPr>
        <p:blipFill>
          <a:blip r:embed="rId3" cstate="print">
            <a:lum bright="10000" contrast="20000"/>
          </a:blip>
          <a:srcRect/>
          <a:stretch>
            <a:fillRect/>
          </a:stretch>
        </p:blipFill>
        <p:spPr bwMode="auto">
          <a:xfrm>
            <a:off x="7524328" y="2132856"/>
            <a:ext cx="576064" cy="576064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3" name="Picture 2" descr="http://images.wikia.com/lyricwiki/images/d/d9/Green_check.png"/>
          <p:cNvPicPr>
            <a:picLocks noChangeAspect="1" noChangeArrowheads="1"/>
          </p:cNvPicPr>
          <p:nvPr/>
        </p:nvPicPr>
        <p:blipFill>
          <a:blip r:embed="rId3" cstate="print">
            <a:lum bright="10000" contrast="20000"/>
          </a:blip>
          <a:srcRect/>
          <a:stretch>
            <a:fillRect/>
          </a:stretch>
        </p:blipFill>
        <p:spPr bwMode="auto">
          <a:xfrm>
            <a:off x="7524328" y="2636912"/>
            <a:ext cx="576064" cy="576064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4" name="Picture 2" descr="http://images.wikia.com/lyricwiki/images/d/d9/Green_check.png"/>
          <p:cNvPicPr>
            <a:picLocks noChangeAspect="1" noChangeArrowheads="1"/>
          </p:cNvPicPr>
          <p:nvPr/>
        </p:nvPicPr>
        <p:blipFill>
          <a:blip r:embed="rId3" cstate="print">
            <a:lum bright="10000" contrast="20000"/>
          </a:blip>
          <a:srcRect/>
          <a:stretch>
            <a:fillRect/>
          </a:stretch>
        </p:blipFill>
        <p:spPr bwMode="auto">
          <a:xfrm>
            <a:off x="7524328" y="3140968"/>
            <a:ext cx="576064" cy="576064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5" name="Picture 2" descr="http://images.wikia.com/lyricwiki/images/d/d9/Green_check.png"/>
          <p:cNvPicPr>
            <a:picLocks noChangeAspect="1" noChangeArrowheads="1"/>
          </p:cNvPicPr>
          <p:nvPr/>
        </p:nvPicPr>
        <p:blipFill>
          <a:blip r:embed="rId3" cstate="print">
            <a:lum bright="10000" contrast="20000"/>
          </a:blip>
          <a:srcRect/>
          <a:stretch>
            <a:fillRect/>
          </a:stretch>
        </p:blipFill>
        <p:spPr bwMode="auto">
          <a:xfrm>
            <a:off x="7524328" y="3573016"/>
            <a:ext cx="576064" cy="576064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6" name="Picture 2" descr="http://images.wikia.com/lyricwiki/images/d/d9/Green_check.png"/>
          <p:cNvPicPr>
            <a:picLocks noChangeAspect="1" noChangeArrowheads="1"/>
          </p:cNvPicPr>
          <p:nvPr/>
        </p:nvPicPr>
        <p:blipFill>
          <a:blip r:embed="rId3" cstate="print">
            <a:lum bright="10000" contrast="20000"/>
          </a:blip>
          <a:srcRect/>
          <a:stretch>
            <a:fillRect/>
          </a:stretch>
        </p:blipFill>
        <p:spPr bwMode="auto">
          <a:xfrm>
            <a:off x="7524328" y="4005064"/>
            <a:ext cx="576064" cy="576064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7" name="Picture 2" descr="http://images.wikia.com/lyricwiki/images/d/d9/Green_check.png"/>
          <p:cNvPicPr>
            <a:picLocks noChangeAspect="1" noChangeArrowheads="1"/>
          </p:cNvPicPr>
          <p:nvPr/>
        </p:nvPicPr>
        <p:blipFill>
          <a:blip r:embed="rId3" cstate="print">
            <a:lum bright="10000" contrast="20000"/>
          </a:blip>
          <a:srcRect/>
          <a:stretch>
            <a:fillRect/>
          </a:stretch>
        </p:blipFill>
        <p:spPr bwMode="auto">
          <a:xfrm>
            <a:off x="7524328" y="4509120"/>
            <a:ext cx="576064" cy="576064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8" name="Picture 2" descr="http://images.wikia.com/lyricwiki/images/d/d9/Green_check.png"/>
          <p:cNvPicPr>
            <a:picLocks noChangeAspect="1" noChangeArrowheads="1"/>
          </p:cNvPicPr>
          <p:nvPr/>
        </p:nvPicPr>
        <p:blipFill>
          <a:blip r:embed="rId3" cstate="print">
            <a:lum bright="10000" contrast="20000"/>
          </a:blip>
          <a:srcRect/>
          <a:stretch>
            <a:fillRect/>
          </a:stretch>
        </p:blipFill>
        <p:spPr bwMode="auto">
          <a:xfrm>
            <a:off x="7524328" y="4941168"/>
            <a:ext cx="576064" cy="576064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pic>
        <p:nvPicPr>
          <p:cNvPr id="5" name="Picture 2" descr="http://www.datacenterknowledge.com/wp-content/uploads/2011/04/prineville-servers-1000.jpg"/>
          <p:cNvPicPr>
            <a:picLocks noChangeAspect="1" noChangeArrowheads="1"/>
          </p:cNvPicPr>
          <p:nvPr/>
        </p:nvPicPr>
        <p:blipFill>
          <a:blip r:embed="rId2" cstate="print"/>
          <a:srcRect r="110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520" y="260648"/>
            <a:ext cx="8640960" cy="6336704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43608" y="404664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</a:rPr>
              <a:t>웹사이트 구조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463988" y="-2295636"/>
            <a:ext cx="144016" cy="684076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755576" y="1988840"/>
            <a:ext cx="25202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MASTER FILE</a:t>
            </a:r>
            <a:endParaRPr lang="ko-KR" alt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755576" y="3212976"/>
            <a:ext cx="25202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TRANSACTION</a:t>
            </a:r>
            <a:endParaRPr lang="ko-KR" alt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755576" y="4437112"/>
            <a:ext cx="252028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REPORT</a:t>
            </a:r>
            <a:endParaRPr lang="ko-KR" altLang="en-US" b="1" dirty="0"/>
          </a:p>
        </p:txBody>
      </p:sp>
      <p:sp>
        <p:nvSpPr>
          <p:cNvPr id="16" name="Right Arrow 15"/>
          <p:cNvSpPr/>
          <p:nvPr/>
        </p:nvSpPr>
        <p:spPr>
          <a:xfrm>
            <a:off x="3707904" y="2060848"/>
            <a:ext cx="108012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ight Arrow 16"/>
          <p:cNvSpPr/>
          <p:nvPr/>
        </p:nvSpPr>
        <p:spPr>
          <a:xfrm>
            <a:off x="3707904" y="3284984"/>
            <a:ext cx="108012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ight Arrow 17"/>
          <p:cNvSpPr/>
          <p:nvPr/>
        </p:nvSpPr>
        <p:spPr>
          <a:xfrm>
            <a:off x="3707904" y="4437112"/>
            <a:ext cx="108012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 flipH="1">
            <a:off x="5004048" y="2060848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고객 정보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5004048" y="3337828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거래 정보</a:t>
            </a:r>
          </a:p>
        </p:txBody>
      </p:sp>
      <p:sp>
        <p:nvSpPr>
          <p:cNvPr id="27" name="TextBox 26"/>
          <p:cNvSpPr txBox="1"/>
          <p:nvPr/>
        </p:nvSpPr>
        <p:spPr>
          <a:xfrm flipH="1">
            <a:off x="5004048" y="4489956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</a:rPr>
              <a:t>고객의 상태 정보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pic>
        <p:nvPicPr>
          <p:cNvPr id="5" name="Picture 2" descr="http://www.datacenterknowledge.com/wp-content/uploads/2011/04/prineville-servers-1000.jpg"/>
          <p:cNvPicPr>
            <a:picLocks noChangeAspect="1" noChangeArrowheads="1"/>
          </p:cNvPicPr>
          <p:nvPr/>
        </p:nvPicPr>
        <p:blipFill>
          <a:blip r:embed="rId2" cstate="print"/>
          <a:srcRect r="110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520" y="260648"/>
            <a:ext cx="8640960" cy="6336704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43608" y="404664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</a:rPr>
              <a:t>데이터베이스 구조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463988" y="-2295636"/>
            <a:ext cx="144016" cy="684076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1187624" y="1628800"/>
            <a:ext cx="201622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CUSTOMER</a:t>
            </a:r>
            <a:endParaRPr lang="ko-KR" alt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5724128" y="1628800"/>
            <a:ext cx="201622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SALES</a:t>
            </a:r>
            <a:endParaRPr lang="ko-KR" altLang="en-US" b="1" dirty="0"/>
          </a:p>
        </p:txBody>
      </p:sp>
      <p:cxnSp>
        <p:nvCxnSpPr>
          <p:cNvPr id="22" name="Straight Arrow Connector 21"/>
          <p:cNvCxnSpPr>
            <a:stCxn id="20" idx="1"/>
            <a:endCxn id="19" idx="3"/>
          </p:cNvCxnSpPr>
          <p:nvPr/>
        </p:nvCxnSpPr>
        <p:spPr>
          <a:xfrm flipH="1">
            <a:off x="3203848" y="2348880"/>
            <a:ext cx="2520280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187624" y="3933056"/>
            <a:ext cx="201622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SUPPLIER</a:t>
            </a:r>
            <a:endParaRPr lang="ko-KR" altLang="en-US" b="1" dirty="0"/>
          </a:p>
        </p:txBody>
      </p:sp>
      <p:sp>
        <p:nvSpPr>
          <p:cNvPr id="24" name="Rectangle 23"/>
          <p:cNvSpPr/>
          <p:nvPr/>
        </p:nvSpPr>
        <p:spPr>
          <a:xfrm>
            <a:off x="5724128" y="3933056"/>
            <a:ext cx="201622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PURCHASE</a:t>
            </a:r>
            <a:endParaRPr lang="ko-KR" altLang="en-US" b="1" dirty="0"/>
          </a:p>
        </p:txBody>
      </p:sp>
      <p:cxnSp>
        <p:nvCxnSpPr>
          <p:cNvPr id="25" name="Straight Arrow Connector 24"/>
          <p:cNvCxnSpPr>
            <a:stCxn id="24" idx="1"/>
            <a:endCxn id="23" idx="3"/>
          </p:cNvCxnSpPr>
          <p:nvPr/>
        </p:nvCxnSpPr>
        <p:spPr>
          <a:xfrm flipH="1">
            <a:off x="3203848" y="4653136"/>
            <a:ext cx="2520280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9" grpId="0" animBg="1"/>
      <p:bldP spid="20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pic>
        <p:nvPicPr>
          <p:cNvPr id="5" name="Picture 2" descr="http://www.datacenterknowledge.com/wp-content/uploads/2011/04/prineville-servers-1000.jpg"/>
          <p:cNvPicPr>
            <a:picLocks noChangeAspect="1" noChangeArrowheads="1"/>
          </p:cNvPicPr>
          <p:nvPr/>
        </p:nvPicPr>
        <p:blipFill>
          <a:blip r:embed="rId2" cstate="print"/>
          <a:srcRect r="110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520" y="260648"/>
            <a:ext cx="8640960" cy="6336704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43608" y="404664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</a:rPr>
              <a:t>데이터베이스 구조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463988" y="-2295636"/>
            <a:ext cx="144016" cy="684076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1187624" y="1628800"/>
            <a:ext cx="201622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CUSTOMER</a:t>
            </a:r>
            <a:endParaRPr lang="ko-KR" alt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5724128" y="1628800"/>
            <a:ext cx="201622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SALES</a:t>
            </a:r>
            <a:endParaRPr lang="ko-KR" altLang="en-US" b="1" dirty="0"/>
          </a:p>
        </p:txBody>
      </p:sp>
      <p:cxnSp>
        <p:nvCxnSpPr>
          <p:cNvPr id="22" name="Straight Arrow Connector 21"/>
          <p:cNvCxnSpPr>
            <a:stCxn id="20" idx="1"/>
            <a:endCxn id="19" idx="3"/>
          </p:cNvCxnSpPr>
          <p:nvPr/>
        </p:nvCxnSpPr>
        <p:spPr>
          <a:xfrm flipH="1">
            <a:off x="3203848" y="2348880"/>
            <a:ext cx="2520280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187624" y="3933056"/>
            <a:ext cx="201622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SUPPLIER</a:t>
            </a:r>
            <a:endParaRPr lang="ko-KR" altLang="en-US" b="1" dirty="0"/>
          </a:p>
        </p:txBody>
      </p:sp>
      <p:sp>
        <p:nvSpPr>
          <p:cNvPr id="24" name="Rectangle 23"/>
          <p:cNvSpPr/>
          <p:nvPr/>
        </p:nvSpPr>
        <p:spPr>
          <a:xfrm>
            <a:off x="5724128" y="3933056"/>
            <a:ext cx="201622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PURCHASE</a:t>
            </a:r>
            <a:endParaRPr lang="ko-KR" altLang="en-US" b="1" dirty="0"/>
          </a:p>
        </p:txBody>
      </p:sp>
      <p:cxnSp>
        <p:nvCxnSpPr>
          <p:cNvPr id="25" name="Straight Arrow Connector 24"/>
          <p:cNvCxnSpPr>
            <a:stCxn id="24" idx="1"/>
            <a:endCxn id="23" idx="3"/>
          </p:cNvCxnSpPr>
          <p:nvPr/>
        </p:nvCxnSpPr>
        <p:spPr>
          <a:xfrm flipH="1">
            <a:off x="3203848" y="4653136"/>
            <a:ext cx="2520280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707904" y="1412776"/>
            <a:ext cx="4680520" cy="4968552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779912" y="1556792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MASTER FILE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79912" y="2123564"/>
            <a:ext cx="4441537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 ID			</a:t>
            </a:r>
            <a:r>
              <a:rPr lang="en-US" altLang="ko-KR" sz="2000" b="1" dirty="0">
                <a:solidFill>
                  <a:srgbClr val="FFFF00"/>
                </a:solidFill>
              </a:rPr>
              <a:t>Primary Key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 Name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 Address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 City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 Phone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 Email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 NPWP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rot="5400000" flipH="1">
            <a:off x="4788024" y="1052736"/>
            <a:ext cx="72008" cy="194421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5976157" y="3176974"/>
            <a:ext cx="72005" cy="446449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995936" y="5651956"/>
            <a:ext cx="223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주민 </a:t>
            </a:r>
            <a:r>
              <a:rPr lang="en-US" altLang="ko-KR" b="1" dirty="0">
                <a:solidFill>
                  <a:schemeClr val="bg1"/>
                </a:solidFill>
              </a:rPr>
              <a:t>TAX NUMBER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5004048" y="5085184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652120" y="5085184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 animBg="1"/>
      <p:bldP spid="33" grpId="0" animBg="1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pic>
        <p:nvPicPr>
          <p:cNvPr id="5" name="Picture 2" descr="http://www.datacenterknowledge.com/wp-content/uploads/2011/04/prineville-servers-1000.jpg"/>
          <p:cNvPicPr>
            <a:picLocks noChangeAspect="1" noChangeArrowheads="1"/>
          </p:cNvPicPr>
          <p:nvPr/>
        </p:nvPicPr>
        <p:blipFill>
          <a:blip r:embed="rId2" cstate="print"/>
          <a:srcRect r="110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520" y="260648"/>
            <a:ext cx="8640960" cy="6336704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43608" y="404664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</a:rPr>
              <a:t>데이터베이스 구조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463988" y="-2295636"/>
            <a:ext cx="144016" cy="684076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1187624" y="1628800"/>
            <a:ext cx="201622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CUSTOMER</a:t>
            </a:r>
            <a:endParaRPr lang="ko-KR" alt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5724128" y="1628800"/>
            <a:ext cx="201622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SALES</a:t>
            </a:r>
            <a:endParaRPr lang="ko-KR" altLang="en-US" b="1" dirty="0"/>
          </a:p>
        </p:txBody>
      </p:sp>
      <p:cxnSp>
        <p:nvCxnSpPr>
          <p:cNvPr id="22" name="Straight Arrow Connector 21"/>
          <p:cNvCxnSpPr>
            <a:stCxn id="20" idx="1"/>
            <a:endCxn id="19" idx="3"/>
          </p:cNvCxnSpPr>
          <p:nvPr/>
        </p:nvCxnSpPr>
        <p:spPr>
          <a:xfrm flipH="1">
            <a:off x="3203848" y="2348880"/>
            <a:ext cx="2520280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187624" y="3933056"/>
            <a:ext cx="201622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SUPPLIER</a:t>
            </a:r>
            <a:endParaRPr lang="ko-KR" altLang="en-US" b="1" dirty="0"/>
          </a:p>
        </p:txBody>
      </p:sp>
      <p:sp>
        <p:nvSpPr>
          <p:cNvPr id="24" name="Rectangle 23"/>
          <p:cNvSpPr/>
          <p:nvPr/>
        </p:nvSpPr>
        <p:spPr>
          <a:xfrm>
            <a:off x="5724128" y="3933056"/>
            <a:ext cx="201622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PURCHASE</a:t>
            </a:r>
            <a:endParaRPr lang="ko-KR" altLang="en-US" b="1" dirty="0"/>
          </a:p>
        </p:txBody>
      </p:sp>
      <p:cxnSp>
        <p:nvCxnSpPr>
          <p:cNvPr id="25" name="Straight Arrow Connector 24"/>
          <p:cNvCxnSpPr>
            <a:stCxn id="24" idx="1"/>
            <a:endCxn id="23" idx="3"/>
          </p:cNvCxnSpPr>
          <p:nvPr/>
        </p:nvCxnSpPr>
        <p:spPr>
          <a:xfrm flipH="1">
            <a:off x="3203848" y="4653136"/>
            <a:ext cx="2520280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23528" y="1412776"/>
            <a:ext cx="4680520" cy="4968552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95536" y="1556792"/>
            <a:ext cx="3270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TRANSACTION DATA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5536" y="2123564"/>
            <a:ext cx="444153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 Receipt ID		</a:t>
            </a:r>
            <a:r>
              <a:rPr lang="en-US" altLang="ko-KR" sz="2000" b="1" dirty="0">
                <a:solidFill>
                  <a:srgbClr val="FFFF00"/>
                </a:solidFill>
              </a:rPr>
              <a:t>Primary Key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 Date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 ID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 Address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 Details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 Amount</a:t>
            </a:r>
          </a:p>
        </p:txBody>
      </p:sp>
      <p:sp>
        <p:nvSpPr>
          <p:cNvPr id="32" name="Rectangle 31"/>
          <p:cNvSpPr/>
          <p:nvPr/>
        </p:nvSpPr>
        <p:spPr>
          <a:xfrm rot="5400000" flipH="1">
            <a:off x="2015716" y="440668"/>
            <a:ext cx="72008" cy="3168352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2591781" y="2744923"/>
            <a:ext cx="72005" cy="446449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4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pic>
        <p:nvPicPr>
          <p:cNvPr id="3074" name="Picture 2" descr="C:\Users\Anne Soraya\Desktop\TEMP\NURI_1.jpg"/>
          <p:cNvPicPr>
            <a:picLocks noChangeAspect="1" noChangeArrowheads="1"/>
          </p:cNvPicPr>
          <p:nvPr/>
        </p:nvPicPr>
        <p:blipFill>
          <a:blip r:embed="rId2" cstate="print"/>
          <a:srcRect r="-380" b="6250"/>
          <a:stretch>
            <a:fillRect/>
          </a:stretch>
        </p:blipFill>
        <p:spPr bwMode="auto">
          <a:xfrm>
            <a:off x="1187624" y="0"/>
            <a:ext cx="6912768" cy="6858000"/>
          </a:xfrm>
          <a:prstGeom prst="rect">
            <a:avLst/>
          </a:prstGeom>
          <a:noFill/>
          <a:effectLst>
            <a:softEdge rad="635000"/>
          </a:effectLst>
        </p:spPr>
      </p:pic>
      <p:sp>
        <p:nvSpPr>
          <p:cNvPr id="6" name="Rectangle 5"/>
          <p:cNvSpPr/>
          <p:nvPr/>
        </p:nvSpPr>
        <p:spPr>
          <a:xfrm>
            <a:off x="251520" y="260648"/>
            <a:ext cx="8640960" cy="6336704"/>
          </a:xfrm>
          <a:prstGeom prst="rect">
            <a:avLst/>
          </a:prstGeom>
          <a:solidFill>
            <a:srgbClr val="D3C5A1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539552" y="476672"/>
            <a:ext cx="28105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altLang="ko-KR" sz="5400" b="1" cap="none" spc="0" dirty="0">
                <a:ln w="11430">
                  <a:noFill/>
                </a:ln>
                <a:solidFill>
                  <a:srgbClr val="FFFF66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9" name="Striped Right Arrow 8"/>
          <p:cNvSpPr/>
          <p:nvPr/>
        </p:nvSpPr>
        <p:spPr>
          <a:xfrm>
            <a:off x="3491880" y="260648"/>
            <a:ext cx="1296144" cy="1368152"/>
          </a:xfrm>
          <a:prstGeom prst="striped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 rot="21069957">
            <a:off x="811700" y="1324884"/>
            <a:ext cx="792088" cy="792088"/>
          </a:xfrm>
          <a:prstGeom prst="rect">
            <a:avLst/>
          </a:prstGeom>
          <a:solidFill>
            <a:schemeClr val="bg2">
              <a:lumMod val="7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1.</a:t>
            </a:r>
            <a:endParaRPr lang="ko-KR" altLang="en-US" sz="3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907704" y="1414517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개발 목표</a:t>
            </a:r>
          </a:p>
        </p:txBody>
      </p:sp>
      <p:sp>
        <p:nvSpPr>
          <p:cNvPr id="12" name="Rectangle 11"/>
          <p:cNvSpPr/>
          <p:nvPr/>
        </p:nvSpPr>
        <p:spPr>
          <a:xfrm rot="283874">
            <a:off x="811700" y="2580788"/>
            <a:ext cx="792088" cy="792088"/>
          </a:xfrm>
          <a:prstGeom prst="rect">
            <a:avLst/>
          </a:prstGeom>
          <a:solidFill>
            <a:schemeClr val="bg2">
              <a:lumMod val="7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2.</a:t>
            </a:r>
            <a:endParaRPr lang="ko-KR" altLang="en-US" sz="3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2638653"/>
            <a:ext cx="2523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내용 </a:t>
            </a:r>
            <a:r>
              <a:rPr lang="en-US" altLang="ko-KR" sz="3600" b="1" dirty="0"/>
              <a:t>(</a:t>
            </a:r>
            <a:r>
              <a:rPr lang="ko-KR" altLang="en-US" sz="3600" b="1" dirty="0"/>
              <a:t>기능</a:t>
            </a:r>
            <a:r>
              <a:rPr lang="en-US" altLang="ko-KR" sz="3600" b="1" dirty="0"/>
              <a:t>)</a:t>
            </a:r>
            <a:endParaRPr lang="ko-KR" altLang="en-US" sz="3600" b="1" dirty="0"/>
          </a:p>
        </p:txBody>
      </p:sp>
      <p:sp>
        <p:nvSpPr>
          <p:cNvPr id="14" name="Rectangle 13"/>
          <p:cNvSpPr/>
          <p:nvPr/>
        </p:nvSpPr>
        <p:spPr>
          <a:xfrm rot="283874">
            <a:off x="736524" y="3676341"/>
            <a:ext cx="792088" cy="792088"/>
          </a:xfrm>
          <a:prstGeom prst="rect">
            <a:avLst/>
          </a:prstGeom>
          <a:solidFill>
            <a:schemeClr val="bg2">
              <a:lumMod val="7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3.</a:t>
            </a:r>
            <a:endParaRPr lang="ko-KR" altLang="en-US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832528" y="373420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일정</a:t>
            </a:r>
          </a:p>
        </p:txBody>
      </p:sp>
      <p:sp>
        <p:nvSpPr>
          <p:cNvPr id="16" name="Rectangle 15"/>
          <p:cNvSpPr/>
          <p:nvPr/>
        </p:nvSpPr>
        <p:spPr>
          <a:xfrm rot="21200510">
            <a:off x="714885" y="4696385"/>
            <a:ext cx="792088" cy="792088"/>
          </a:xfrm>
          <a:prstGeom prst="rect">
            <a:avLst/>
          </a:prstGeom>
          <a:solidFill>
            <a:schemeClr val="bg2">
              <a:lumMod val="7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4.</a:t>
            </a:r>
            <a:endParaRPr lang="ko-KR" altLang="en-US" sz="36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810889" y="4754250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진행 상황</a:t>
            </a:r>
          </a:p>
        </p:txBody>
      </p:sp>
      <p:sp>
        <p:nvSpPr>
          <p:cNvPr id="18" name="Rectangle 17"/>
          <p:cNvSpPr/>
          <p:nvPr/>
        </p:nvSpPr>
        <p:spPr>
          <a:xfrm rot="21200510">
            <a:off x="726817" y="5762015"/>
            <a:ext cx="792088" cy="792088"/>
          </a:xfrm>
          <a:prstGeom prst="rect">
            <a:avLst/>
          </a:prstGeom>
          <a:solidFill>
            <a:schemeClr val="bg2">
              <a:lumMod val="7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/>
              <a:t>5.</a:t>
            </a:r>
            <a:endParaRPr lang="ko-KR" altLang="en-US" sz="36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763688" y="5805264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추후 계획</a:t>
            </a:r>
            <a:endParaRPr lang="en-US" altLang="ko-KR" sz="3600" b="1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pic>
        <p:nvPicPr>
          <p:cNvPr id="5" name="Picture 2" descr="http://www.datacenterknowledge.com/wp-content/uploads/2011/04/prineville-servers-1000.jpg"/>
          <p:cNvPicPr>
            <a:picLocks noChangeAspect="1" noChangeArrowheads="1"/>
          </p:cNvPicPr>
          <p:nvPr/>
        </p:nvPicPr>
        <p:blipFill>
          <a:blip r:embed="rId2" cstate="print"/>
          <a:srcRect r="110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520" y="260648"/>
            <a:ext cx="8640960" cy="6336704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43608" y="404664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</a:rPr>
              <a:t>데이터베이스 구조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463988" y="-2295636"/>
            <a:ext cx="144016" cy="684076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1187624" y="1628800"/>
            <a:ext cx="201622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CUSTOMER</a:t>
            </a:r>
            <a:endParaRPr lang="ko-KR" alt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5724128" y="1628800"/>
            <a:ext cx="201622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SALES</a:t>
            </a:r>
            <a:endParaRPr lang="ko-KR" altLang="en-US" b="1" dirty="0"/>
          </a:p>
        </p:txBody>
      </p:sp>
      <p:cxnSp>
        <p:nvCxnSpPr>
          <p:cNvPr id="22" name="Straight Arrow Connector 21"/>
          <p:cNvCxnSpPr>
            <a:stCxn id="20" idx="1"/>
            <a:endCxn id="19" idx="3"/>
          </p:cNvCxnSpPr>
          <p:nvPr/>
        </p:nvCxnSpPr>
        <p:spPr>
          <a:xfrm flipH="1">
            <a:off x="3203848" y="2348880"/>
            <a:ext cx="2520280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187624" y="3933056"/>
            <a:ext cx="201622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SUPPLIER</a:t>
            </a:r>
            <a:endParaRPr lang="ko-KR" altLang="en-US" b="1" dirty="0"/>
          </a:p>
        </p:txBody>
      </p:sp>
      <p:sp>
        <p:nvSpPr>
          <p:cNvPr id="24" name="Rectangle 23"/>
          <p:cNvSpPr/>
          <p:nvPr/>
        </p:nvSpPr>
        <p:spPr>
          <a:xfrm>
            <a:off x="5724128" y="3933056"/>
            <a:ext cx="201622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PURCHASE</a:t>
            </a:r>
            <a:endParaRPr lang="ko-KR" altLang="en-US" b="1" dirty="0"/>
          </a:p>
        </p:txBody>
      </p:sp>
      <p:cxnSp>
        <p:nvCxnSpPr>
          <p:cNvPr id="25" name="Straight Arrow Connector 24"/>
          <p:cNvCxnSpPr>
            <a:stCxn id="24" idx="1"/>
            <a:endCxn id="23" idx="3"/>
          </p:cNvCxnSpPr>
          <p:nvPr/>
        </p:nvCxnSpPr>
        <p:spPr>
          <a:xfrm flipH="1">
            <a:off x="3203848" y="4653136"/>
            <a:ext cx="2520280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pic>
        <p:nvPicPr>
          <p:cNvPr id="5" name="Picture 2" descr="http://www.datacenterknowledge.com/wp-content/uploads/2011/04/prineville-servers-1000.jpg"/>
          <p:cNvPicPr>
            <a:picLocks noChangeAspect="1" noChangeArrowheads="1"/>
          </p:cNvPicPr>
          <p:nvPr/>
        </p:nvPicPr>
        <p:blipFill>
          <a:blip r:embed="rId2" cstate="print"/>
          <a:srcRect r="110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520" y="260648"/>
            <a:ext cx="8640960" cy="6336704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43608" y="404664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</a:rPr>
              <a:t>데이터베이스 구조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463988" y="-2295636"/>
            <a:ext cx="144016" cy="684076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1187624" y="1628800"/>
            <a:ext cx="201622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CUSTOMER</a:t>
            </a:r>
            <a:endParaRPr lang="ko-KR" alt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5724128" y="1628800"/>
            <a:ext cx="201622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SALES</a:t>
            </a:r>
            <a:endParaRPr lang="ko-KR" altLang="en-US" b="1" dirty="0"/>
          </a:p>
        </p:txBody>
      </p:sp>
      <p:cxnSp>
        <p:nvCxnSpPr>
          <p:cNvPr id="22" name="Straight Arrow Connector 21"/>
          <p:cNvCxnSpPr>
            <a:stCxn id="20" idx="1"/>
            <a:endCxn id="19" idx="3"/>
          </p:cNvCxnSpPr>
          <p:nvPr/>
        </p:nvCxnSpPr>
        <p:spPr>
          <a:xfrm flipH="1">
            <a:off x="3203848" y="2348880"/>
            <a:ext cx="2520280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flipH="1">
            <a:off x="3995936" y="1772816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JOIN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576" y="3356992"/>
            <a:ext cx="7808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각자의 </a:t>
            </a:r>
            <a:r>
              <a:rPr lang="en-US" altLang="ko-KR" sz="2400" b="1" dirty="0">
                <a:solidFill>
                  <a:schemeClr val="bg1"/>
                </a:solidFill>
              </a:rPr>
              <a:t>SALES </a:t>
            </a:r>
            <a:r>
              <a:rPr lang="ko-KR" altLang="en-US" sz="2400" b="1" dirty="0">
                <a:solidFill>
                  <a:schemeClr val="bg1"/>
                </a:solidFill>
              </a:rPr>
              <a:t>또는 </a:t>
            </a:r>
            <a:r>
              <a:rPr lang="en-US" altLang="ko-KR" sz="2400" b="1" dirty="0">
                <a:solidFill>
                  <a:schemeClr val="bg1"/>
                </a:solidFill>
              </a:rPr>
              <a:t>PURCHASE </a:t>
            </a:r>
            <a:r>
              <a:rPr lang="ko-KR" altLang="en-US" sz="2400" b="1" dirty="0">
                <a:solidFill>
                  <a:schemeClr val="bg1"/>
                </a:solidFill>
              </a:rPr>
              <a:t>정보의 </a:t>
            </a:r>
            <a:r>
              <a:rPr lang="en-US" altLang="ko-KR" sz="2400" b="1" dirty="0">
                <a:solidFill>
                  <a:schemeClr val="bg1"/>
                </a:solidFill>
              </a:rPr>
              <a:t>AMOUNT</a:t>
            </a:r>
            <a:r>
              <a:rPr lang="ko-KR" altLang="en-US" sz="2400" b="1" dirty="0">
                <a:solidFill>
                  <a:schemeClr val="bg1"/>
                </a:solidFill>
              </a:rPr>
              <a:t>의 합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221088"/>
            <a:ext cx="825609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pic>
        <p:nvPicPr>
          <p:cNvPr id="1026" name="Picture 2" descr="http://lifeasahuman.com/files/2011/01/marathon-feet-10_18_2009-1.jpg"/>
          <p:cNvPicPr>
            <a:picLocks noChangeAspect="1" noChangeArrowheads="1"/>
          </p:cNvPicPr>
          <p:nvPr/>
        </p:nvPicPr>
        <p:blipFill>
          <a:blip r:embed="rId2" cstate="print"/>
          <a:srcRect l="15183" r="33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520" y="260648"/>
            <a:ext cx="8640960" cy="6336704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43608" y="404664"/>
            <a:ext cx="207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>
                    <a:lumMod val="85000"/>
                  </a:schemeClr>
                </a:solidFill>
              </a:rPr>
              <a:t>Progress</a:t>
            </a:r>
            <a:endParaRPr lang="ko-KR" altLang="en-US" sz="3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4463988" y="-2295636"/>
            <a:ext cx="144016" cy="684076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 rot="16200000">
            <a:off x="1007604" y="3609020"/>
            <a:ext cx="5184576" cy="648072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 rot="16200000">
            <a:off x="1008765" y="3607859"/>
            <a:ext cx="5182254" cy="648072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427984" y="3068960"/>
            <a:ext cx="23968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</a:rPr>
              <a:t>100%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  <p:bldP spid="7" grpId="0" animBg="1"/>
      <p:bldP spid="8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jaspersoft.com/imgRoot/bigdata-explor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988840"/>
            <a:ext cx="5319886" cy="296924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종합설계프로젝트</a:t>
            </a:r>
            <a:endParaRPr lang="en-US" altLang="ko-KR" dirty="0"/>
          </a:p>
          <a:p>
            <a:pPr algn="ctr"/>
            <a:r>
              <a:rPr lang="ko-KR" altLang="en-US" sz="8800" b="1" dirty="0"/>
              <a:t>작품 시연</a:t>
            </a:r>
            <a:endParaRPr lang="en-US" altLang="ko-KR" sz="8800" b="1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</p:spPr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sp>
        <p:nvSpPr>
          <p:cNvPr id="5" name="Rectangle 4"/>
          <p:cNvSpPr/>
          <p:nvPr/>
        </p:nvSpPr>
        <p:spPr>
          <a:xfrm>
            <a:off x="1979712" y="856605"/>
            <a:ext cx="48885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ko-KR" sz="4000" b="1" dirty="0"/>
              <a:t>http://goo.gl/s6YJe</a:t>
            </a:r>
            <a:endParaRPr lang="ko-KR" altLang="en-US" sz="4000" b="1" dirty="0"/>
          </a:p>
        </p:txBody>
      </p:sp>
      <p:sp>
        <p:nvSpPr>
          <p:cNvPr id="6" name="Rectangle 5"/>
          <p:cNvSpPr/>
          <p:nvPr/>
        </p:nvSpPr>
        <p:spPr>
          <a:xfrm>
            <a:off x="1547664" y="352549"/>
            <a:ext cx="65344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ko-KR" sz="2000" b="1" dirty="0"/>
              <a:t>http://sutjiptobudiono.com/Adelyn/index.php</a:t>
            </a:r>
            <a:endParaRPr lang="ko-KR" altLang="en-US" sz="2000" b="1" dirty="0"/>
          </a:p>
        </p:txBody>
      </p:sp>
      <p:pic>
        <p:nvPicPr>
          <p:cNvPr id="8193" name="Picture 1" descr="C:\Users\Anne Soraya\Desktop\SC20130616-22441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597595"/>
            <a:ext cx="3658870" cy="516366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635896" y="91901"/>
            <a:ext cx="1393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Website Link :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35896" y="703297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Mobile Link :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jaspersoft.com/imgRoot/bigdata-explor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988840"/>
            <a:ext cx="5319886" cy="296924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종합설계프로젝트</a:t>
            </a:r>
            <a:endParaRPr lang="en-US" altLang="ko-KR" dirty="0"/>
          </a:p>
          <a:p>
            <a:pPr algn="ctr"/>
            <a:r>
              <a:rPr lang="ko-KR" altLang="en-US" sz="8800" b="1" dirty="0"/>
              <a:t>추후 계획</a:t>
            </a:r>
            <a:endParaRPr lang="en-US" altLang="ko-KR" sz="8800" b="1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pic>
        <p:nvPicPr>
          <p:cNvPr id="1026" name="Picture 2" descr="http://lifeasahuman.com/files/2011/01/marathon-feet-10_18_2009-1.jpg"/>
          <p:cNvPicPr>
            <a:picLocks noChangeAspect="1" noChangeArrowheads="1"/>
          </p:cNvPicPr>
          <p:nvPr/>
        </p:nvPicPr>
        <p:blipFill>
          <a:blip r:embed="rId2" cstate="print"/>
          <a:srcRect l="15183" r="33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520" y="260648"/>
            <a:ext cx="8640960" cy="6336704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43608" y="404664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</a:rPr>
              <a:t>추후 계획</a:t>
            </a:r>
          </a:p>
        </p:txBody>
      </p:sp>
      <p:sp>
        <p:nvSpPr>
          <p:cNvPr id="10" name="Rectangle 9"/>
          <p:cNvSpPr/>
          <p:nvPr/>
        </p:nvSpPr>
        <p:spPr>
          <a:xfrm rot="5400000">
            <a:off x="4463988" y="-2295636"/>
            <a:ext cx="144016" cy="684076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79127" y="1556792"/>
            <a:ext cx="3924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 </a:t>
            </a:r>
            <a:r>
              <a:rPr lang="en-US" altLang="ko-KR" sz="2400" b="1" dirty="0">
                <a:solidFill>
                  <a:srgbClr val="FFFF00"/>
                </a:solidFill>
              </a:rPr>
              <a:t>Username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및 </a:t>
            </a:r>
            <a:r>
              <a:rPr lang="en-US" altLang="ko-KR" sz="2400" b="1" dirty="0">
                <a:solidFill>
                  <a:srgbClr val="FFFF00"/>
                </a:solidFill>
              </a:rPr>
              <a:t>Password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  <p:pic>
        <p:nvPicPr>
          <p:cNvPr id="18434" name="Picture 2" descr="http://2.bp.blogspot.com/-M-nIrzfzeVI/ULhztbolYuI/AAAAAAAAATY/fUDXxCHuWHk/s1600/login-username-passwo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2132856"/>
            <a:ext cx="4192247" cy="24482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pic>
        <p:nvPicPr>
          <p:cNvPr id="1026" name="Picture 2" descr="http://lifeasahuman.com/files/2011/01/marathon-feet-10_18_2009-1.jpg"/>
          <p:cNvPicPr>
            <a:picLocks noChangeAspect="1" noChangeArrowheads="1"/>
          </p:cNvPicPr>
          <p:nvPr/>
        </p:nvPicPr>
        <p:blipFill>
          <a:blip r:embed="rId2" cstate="print"/>
          <a:srcRect l="15183" r="33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520" y="260648"/>
            <a:ext cx="8640960" cy="6336704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43608" y="404664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</a:rPr>
              <a:t>추후 계획</a:t>
            </a:r>
          </a:p>
        </p:txBody>
      </p:sp>
      <p:sp>
        <p:nvSpPr>
          <p:cNvPr id="10" name="Rectangle 9"/>
          <p:cNvSpPr/>
          <p:nvPr/>
        </p:nvSpPr>
        <p:spPr>
          <a:xfrm rot="5400000">
            <a:off x="4463988" y="-2295636"/>
            <a:ext cx="144016" cy="684076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115616" y="1484784"/>
            <a:ext cx="4225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2. </a:t>
            </a:r>
            <a:r>
              <a:rPr lang="ko-KR" altLang="en-US" sz="2800" b="1" dirty="0">
                <a:solidFill>
                  <a:schemeClr val="bg1"/>
                </a:solidFill>
              </a:rPr>
              <a:t>실시 </a:t>
            </a:r>
            <a:r>
              <a:rPr lang="ko-KR" altLang="en-US" sz="2800" b="1" dirty="0">
                <a:solidFill>
                  <a:srgbClr val="FFFF00"/>
                </a:solidFill>
              </a:rPr>
              <a:t>재고</a:t>
            </a:r>
            <a:r>
              <a:rPr lang="ko-KR" altLang="en-US" sz="2800" b="1" dirty="0">
                <a:solidFill>
                  <a:schemeClr val="bg1"/>
                </a:solidFill>
              </a:rPr>
              <a:t> 데이터 추가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75551" y="4561964"/>
            <a:ext cx="3036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3. </a:t>
            </a:r>
            <a:r>
              <a:rPr lang="en-US" altLang="ko-KR" sz="2800" b="1" dirty="0">
                <a:solidFill>
                  <a:srgbClr val="FFFF00"/>
                </a:solidFill>
              </a:rPr>
              <a:t>UI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디자인 수정</a:t>
            </a:r>
          </a:p>
        </p:txBody>
      </p:sp>
      <p:pic>
        <p:nvPicPr>
          <p:cNvPr id="17410" name="Picture 2" descr="http://cdn1.iconfinder.com/data/icons/containers/512/palet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2132856"/>
            <a:ext cx="2304255" cy="2304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jaspersoft.com/imgRoot/bigdata-explor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988840"/>
            <a:ext cx="5319886" cy="296924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종합설계프로젝트</a:t>
            </a:r>
            <a:endParaRPr lang="en-US" altLang="ko-KR" dirty="0"/>
          </a:p>
          <a:p>
            <a:pPr algn="ctr"/>
            <a:r>
              <a:rPr lang="ko-KR" altLang="en-US" sz="8800" b="1" dirty="0"/>
              <a:t>개발 목표</a:t>
            </a:r>
            <a:endParaRPr lang="en-US" altLang="ko-KR" sz="8800" b="1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pic>
        <p:nvPicPr>
          <p:cNvPr id="13314" name="Picture 2" descr="http://www.rflbookkeeping.co.uk/j0401027.jpg"/>
          <p:cNvPicPr>
            <a:picLocks noChangeAspect="1" noChangeArrowheads="1"/>
          </p:cNvPicPr>
          <p:nvPr/>
        </p:nvPicPr>
        <p:blipFill>
          <a:blip r:embed="rId3" cstate="print"/>
          <a:srcRect t="14687" b="2532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51520" y="260648"/>
            <a:ext cx="8640960" cy="633670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43608" y="404664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85000"/>
                  </a:schemeClr>
                </a:solidFill>
              </a:rPr>
              <a:t>개발 목표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463988" y="-2295636"/>
            <a:ext cx="144016" cy="684076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15616" y="1340768"/>
            <a:ext cx="6689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FF00"/>
                </a:solidFill>
              </a:rPr>
              <a:t>웹 기반 </a:t>
            </a:r>
            <a:r>
              <a:rPr lang="ko-KR" altLang="en-US" sz="2800" b="1" dirty="0">
                <a:solidFill>
                  <a:schemeClr val="bg1"/>
                </a:solidFill>
              </a:rPr>
              <a:t>회계 프로그램 만드는 것이 </a:t>
            </a:r>
            <a:r>
              <a:rPr lang="ko-KR" altLang="en-US" sz="2800" b="1" dirty="0">
                <a:solidFill>
                  <a:srgbClr val="FFFF00"/>
                </a:solidFill>
              </a:rPr>
              <a:t>목표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5616" y="2113692"/>
            <a:ext cx="68659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1.  </a:t>
            </a:r>
            <a:r>
              <a:rPr lang="ko-KR" altLang="en-US" sz="2800" b="1" dirty="0">
                <a:solidFill>
                  <a:schemeClr val="bg1"/>
                </a:solidFill>
              </a:rPr>
              <a:t>모든 프로그램은 인터넷으로 연결해서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	</a:t>
            </a:r>
            <a:r>
              <a:rPr lang="ko-KR" altLang="en-US" sz="2800" b="1" dirty="0">
                <a:solidFill>
                  <a:schemeClr val="bg1"/>
                </a:solidFill>
              </a:rPr>
              <a:t>실행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3608" y="3484165"/>
            <a:ext cx="55563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2.  </a:t>
            </a:r>
            <a:r>
              <a:rPr lang="ko-KR" altLang="en-US" sz="2800" b="1" dirty="0">
                <a:solidFill>
                  <a:schemeClr val="bg1"/>
                </a:solidFill>
              </a:rPr>
              <a:t>많은 개발자가 게임 개발 선정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3608" y="4274512"/>
            <a:ext cx="68291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 startAt="3"/>
            </a:pPr>
            <a:r>
              <a:rPr lang="ko-KR" altLang="en-US" sz="2800" b="1" dirty="0">
                <a:solidFill>
                  <a:schemeClr val="bg1"/>
                </a:solidFill>
              </a:rPr>
              <a:t>인도네시아에서 인터넷 기반 프로그램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</a:rPr>
              <a:t>	</a:t>
            </a:r>
            <a:r>
              <a:rPr lang="ko-KR" altLang="en-US" sz="2800" b="1" dirty="0">
                <a:solidFill>
                  <a:schemeClr val="bg1"/>
                </a:solidFill>
              </a:rPr>
              <a:t>개발 부족</a:t>
            </a:r>
          </a:p>
        </p:txBody>
      </p:sp>
      <p:pic>
        <p:nvPicPr>
          <p:cNvPr id="14" name="Picture 4" descr="http://upload.wikimedia.org/wikipedia/id/c/cd/Indonesia-koso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5085184"/>
            <a:ext cx="2872212" cy="13087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jaspersoft.com/imgRoot/bigdata-explor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988840"/>
            <a:ext cx="5319886" cy="296924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종합설계프로젝트</a:t>
            </a:r>
            <a:endParaRPr lang="en-US" altLang="ko-KR" dirty="0"/>
          </a:p>
          <a:p>
            <a:pPr algn="ctr"/>
            <a:r>
              <a:rPr lang="ko-KR" altLang="en-US" sz="8800" b="1" dirty="0"/>
              <a:t>내용 </a:t>
            </a:r>
            <a:r>
              <a:rPr lang="en-US" altLang="ko-KR" sz="8800" b="1" dirty="0"/>
              <a:t>(</a:t>
            </a:r>
            <a:r>
              <a:rPr lang="ko-KR" altLang="en-US" sz="8800" b="1" dirty="0"/>
              <a:t>기능</a:t>
            </a:r>
            <a:r>
              <a:rPr lang="en-US" altLang="ko-KR" sz="8800" b="1" dirty="0"/>
              <a:t>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pic>
        <p:nvPicPr>
          <p:cNvPr id="11266" name="Picture 2" descr="http://www.oecd.org/media/oecdorg/topics/internet/4840528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237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51520" y="260648"/>
            <a:ext cx="8640960" cy="6336704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43608" y="404664"/>
            <a:ext cx="2523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내용 </a:t>
            </a:r>
            <a:r>
              <a:rPr lang="en-US" altLang="ko-KR" sz="3600" b="1" dirty="0">
                <a:solidFill>
                  <a:schemeClr val="bg1"/>
                </a:solidFill>
              </a:rPr>
              <a:t>(</a:t>
            </a:r>
            <a:r>
              <a:rPr lang="ko-KR" altLang="en-US" sz="3600" b="1" dirty="0">
                <a:solidFill>
                  <a:schemeClr val="bg1"/>
                </a:solidFill>
              </a:rPr>
              <a:t>기능</a:t>
            </a:r>
            <a:r>
              <a:rPr lang="en-US" altLang="ko-KR" sz="3600" b="1" dirty="0">
                <a:solidFill>
                  <a:schemeClr val="bg1"/>
                </a:solidFill>
              </a:rPr>
              <a:t>)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4463988" y="-2295636"/>
            <a:ext cx="144016" cy="684076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://www.windowsapps.com/media/catalog/product/cache/1/image/9df78eab33525d08d6e5fb8d27136e95/g/o/google_chrome_16.0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556792"/>
            <a:ext cx="3607583" cy="273630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788024" y="1484784"/>
            <a:ext cx="382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</a:rPr>
              <a:t>웹사이트로 </a:t>
            </a:r>
            <a:r>
              <a:rPr lang="ko-KR" altLang="en-US" sz="2400" b="1" dirty="0">
                <a:solidFill>
                  <a:srgbClr val="FFFF00"/>
                </a:solidFill>
              </a:rPr>
              <a:t>데이터 입력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0072" y="2060848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Costumer </a:t>
            </a:r>
            <a:r>
              <a:rPr lang="ko-KR" altLang="en-US" sz="2400" b="1" dirty="0">
                <a:solidFill>
                  <a:schemeClr val="bg1"/>
                </a:solidFill>
              </a:rPr>
              <a:t>정보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20072" y="2535287"/>
            <a:ext cx="2117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Supplier </a:t>
            </a:r>
            <a:r>
              <a:rPr lang="ko-KR" altLang="en-US" sz="2400" b="1" dirty="0">
                <a:solidFill>
                  <a:schemeClr val="bg1"/>
                </a:solidFill>
              </a:rPr>
              <a:t>정보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20072" y="3039343"/>
            <a:ext cx="2223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Purchase </a:t>
            </a:r>
            <a:r>
              <a:rPr lang="ko-KR" altLang="en-US" sz="2400" b="1" dirty="0">
                <a:solidFill>
                  <a:schemeClr val="bg1"/>
                </a:solidFill>
              </a:rPr>
              <a:t>정보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20072" y="3501008"/>
            <a:ext cx="1648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Sales </a:t>
            </a:r>
            <a:r>
              <a:rPr lang="ko-KR" altLang="en-US" sz="2400" b="1" dirty="0">
                <a:solidFill>
                  <a:schemeClr val="bg1"/>
                </a:solidFill>
              </a:rPr>
              <a:t>정보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0072" y="3975447"/>
            <a:ext cx="1391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Tax </a:t>
            </a:r>
            <a:r>
              <a:rPr lang="ko-KR" altLang="en-US" sz="2400" b="1" dirty="0">
                <a:solidFill>
                  <a:schemeClr val="bg1"/>
                </a:solidFill>
              </a:rPr>
              <a:t>정보</a:t>
            </a: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pic>
        <p:nvPicPr>
          <p:cNvPr id="11266" name="Picture 2" descr="http://www.oecd.org/media/oecdorg/topics/internet/4840528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237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51520" y="260648"/>
            <a:ext cx="8640960" cy="633670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43608" y="404664"/>
            <a:ext cx="2523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내용 </a:t>
            </a:r>
            <a:r>
              <a:rPr lang="en-US" altLang="ko-KR" sz="3600" b="1" dirty="0">
                <a:solidFill>
                  <a:schemeClr val="bg1"/>
                </a:solidFill>
              </a:rPr>
              <a:t>(</a:t>
            </a:r>
            <a:r>
              <a:rPr lang="ko-KR" altLang="en-US" sz="3600" b="1" dirty="0">
                <a:solidFill>
                  <a:schemeClr val="bg1"/>
                </a:solidFill>
              </a:rPr>
              <a:t>기능</a:t>
            </a:r>
            <a:r>
              <a:rPr lang="en-US" altLang="ko-KR" sz="3600" b="1" dirty="0">
                <a:solidFill>
                  <a:schemeClr val="bg1"/>
                </a:solidFill>
              </a:rPr>
              <a:t>)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4463988" y="-2295636"/>
            <a:ext cx="144016" cy="684076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71600" y="1412776"/>
            <a:ext cx="561662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</a:rPr>
              <a:t>회계 계산 수식은 서버를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통해 </a:t>
            </a:r>
            <a:r>
              <a:rPr lang="ko-KR" altLang="en-US" sz="2400" b="1" dirty="0">
                <a:solidFill>
                  <a:srgbClr val="FFFF00"/>
                </a:solidFill>
              </a:rPr>
              <a:t>계산</a:t>
            </a:r>
          </a:p>
        </p:txBody>
      </p:sp>
      <p:pic>
        <p:nvPicPr>
          <p:cNvPr id="11268" name="Picture 4" descr="http://www.rainict.com/images/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3562" y="2420888"/>
            <a:ext cx="3708918" cy="2781690"/>
          </a:xfrm>
          <a:prstGeom prst="rect">
            <a:avLst/>
          </a:prstGeom>
          <a:noFill/>
        </p:spPr>
      </p:pic>
      <p:pic>
        <p:nvPicPr>
          <p:cNvPr id="39938" name="Picture 2" descr="http://files.fliiby.com/images/_original/cruattdal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450" y="2996952"/>
            <a:ext cx="2259374" cy="1944216"/>
          </a:xfrm>
          <a:prstGeom prst="rect">
            <a:avLst/>
          </a:prstGeom>
          <a:noFill/>
        </p:spPr>
      </p:pic>
      <p:sp>
        <p:nvSpPr>
          <p:cNvPr id="18" name="Right Arrow 17"/>
          <p:cNvSpPr/>
          <p:nvPr/>
        </p:nvSpPr>
        <p:spPr>
          <a:xfrm>
            <a:off x="3851920" y="3429000"/>
            <a:ext cx="1368152" cy="1224136"/>
          </a:xfrm>
          <a:prstGeom prst="rightArrow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0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pic>
        <p:nvPicPr>
          <p:cNvPr id="11266" name="Picture 2" descr="http://www.oecd.org/media/oecdorg/topics/internet/4840528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237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51520" y="260648"/>
            <a:ext cx="8640960" cy="633670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43608" y="404664"/>
            <a:ext cx="2523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내용 </a:t>
            </a:r>
            <a:r>
              <a:rPr lang="en-US" altLang="ko-KR" sz="3600" b="1" dirty="0">
                <a:solidFill>
                  <a:schemeClr val="bg1"/>
                </a:solidFill>
              </a:rPr>
              <a:t>(</a:t>
            </a:r>
            <a:r>
              <a:rPr lang="ko-KR" altLang="en-US" sz="3600" b="1" dirty="0">
                <a:solidFill>
                  <a:schemeClr val="bg1"/>
                </a:solidFill>
              </a:rPr>
              <a:t>기능</a:t>
            </a:r>
            <a:r>
              <a:rPr lang="en-US" altLang="ko-KR" sz="3600" b="1" dirty="0">
                <a:solidFill>
                  <a:schemeClr val="bg1"/>
                </a:solidFill>
              </a:rPr>
              <a:t>)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4463988" y="-2295636"/>
            <a:ext cx="144016" cy="684076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71600" y="1412776"/>
            <a:ext cx="698477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</a:rPr>
              <a:t>각 </a:t>
            </a:r>
            <a:r>
              <a:rPr lang="en-US" altLang="ko-KR" sz="2400" b="1" dirty="0">
                <a:solidFill>
                  <a:schemeClr val="bg1"/>
                </a:solidFill>
              </a:rPr>
              <a:t>CUSTOMER</a:t>
            </a:r>
            <a:r>
              <a:rPr lang="ko-KR" altLang="en-US" sz="2400" b="1" dirty="0">
                <a:solidFill>
                  <a:schemeClr val="bg1"/>
                </a:solidFill>
              </a:rPr>
              <a:t>이나 </a:t>
            </a:r>
            <a:r>
              <a:rPr lang="en-US" altLang="ko-KR" sz="2400" b="1" dirty="0">
                <a:solidFill>
                  <a:schemeClr val="bg1"/>
                </a:solidFill>
              </a:rPr>
              <a:t>SUPPLIER</a:t>
            </a:r>
            <a:r>
              <a:rPr lang="ko-KR" altLang="en-US" sz="2400" b="1" dirty="0">
                <a:solidFill>
                  <a:schemeClr val="bg1"/>
                </a:solidFill>
              </a:rPr>
              <a:t>의 </a:t>
            </a:r>
            <a:r>
              <a:rPr lang="ko-KR" altLang="en-US" sz="2400" b="1" dirty="0">
                <a:solidFill>
                  <a:srgbClr val="FFFF00"/>
                </a:solidFill>
              </a:rPr>
              <a:t>상태를 조회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종합설계프로젝트</a:t>
            </a:r>
          </a:p>
        </p:txBody>
      </p:sp>
      <p:pic>
        <p:nvPicPr>
          <p:cNvPr id="11266" name="Picture 2" descr="http://www.oecd.org/media/oecdorg/topics/internet/4840528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237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51520" y="260648"/>
            <a:ext cx="8640960" cy="633670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43608" y="404664"/>
            <a:ext cx="2523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내용 </a:t>
            </a:r>
            <a:r>
              <a:rPr lang="en-US" altLang="ko-KR" sz="3600" b="1" dirty="0">
                <a:solidFill>
                  <a:schemeClr val="bg1"/>
                </a:solidFill>
              </a:rPr>
              <a:t>(</a:t>
            </a:r>
            <a:r>
              <a:rPr lang="ko-KR" altLang="en-US" sz="3600" b="1" dirty="0">
                <a:solidFill>
                  <a:schemeClr val="bg1"/>
                </a:solidFill>
              </a:rPr>
              <a:t>기능</a:t>
            </a:r>
            <a:r>
              <a:rPr lang="en-US" altLang="ko-KR" sz="3600" b="1" dirty="0">
                <a:solidFill>
                  <a:schemeClr val="bg1"/>
                </a:solidFill>
              </a:rPr>
              <a:t>)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4463988" y="-2295636"/>
            <a:ext cx="144016" cy="684076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71600" y="1412776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</a:rPr>
              <a:t>4. </a:t>
            </a:r>
            <a:r>
              <a:rPr lang="ko-KR" altLang="en-US" sz="2400" b="1" dirty="0">
                <a:solidFill>
                  <a:schemeClr val="bg1"/>
                </a:solidFill>
              </a:rPr>
              <a:t>실시간으로 </a:t>
            </a:r>
            <a:r>
              <a:rPr lang="en-US" altLang="ko-KR" sz="2400" b="1" dirty="0">
                <a:solidFill>
                  <a:srgbClr val="FFFF00"/>
                </a:solidFill>
              </a:rPr>
              <a:t>Everywhere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</a:rPr>
              <a:t>연결할 수 있다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  <p:pic>
        <p:nvPicPr>
          <p:cNvPr id="11268" name="Picture 4" descr="http://www.rainict.com/images/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2420888"/>
            <a:ext cx="3708918" cy="278169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0962" name="Picture 2" descr="http://www.vedainformatics.com/blogs/wp-content/uploads/2010/01/apple-ipad-tablet-pc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2924944"/>
            <a:ext cx="1665576" cy="2016224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0964" name="Picture 4" descr="http://mediainfiltration.com/wp-content/uploads/2013/04/111946-128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2924944"/>
            <a:ext cx="2088232" cy="2088232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3" name="Right Arrow 12"/>
          <p:cNvSpPr/>
          <p:nvPr/>
        </p:nvSpPr>
        <p:spPr>
          <a:xfrm>
            <a:off x="6012160" y="3717032"/>
            <a:ext cx="576064" cy="720080"/>
          </a:xfrm>
          <a:prstGeom prst="rightArrow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2339752" y="3717032"/>
            <a:ext cx="576064" cy="720080"/>
          </a:xfrm>
          <a:prstGeom prst="rightArrow">
            <a:avLst/>
          </a:prstGeom>
          <a:solidFill>
            <a:srgbClr val="FFFF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533</Words>
  <Application>Microsoft Office PowerPoint</Application>
  <PresentationFormat>On-screen Show (4:3)</PresentationFormat>
  <Paragraphs>321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Anne Soraya</dc:creator>
  <cp:lastModifiedBy>Anne Soraya</cp:lastModifiedBy>
  <cp:revision>334</cp:revision>
  <dcterms:created xsi:type="dcterms:W3CDTF">2013-03-10T12:13:43Z</dcterms:created>
  <dcterms:modified xsi:type="dcterms:W3CDTF">2017-05-02T17:45:53Z</dcterms:modified>
</cp:coreProperties>
</file>